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300" r:id="rId6"/>
    <p:sldId id="293" r:id="rId7"/>
    <p:sldId id="308" r:id="rId8"/>
    <p:sldId id="309" r:id="rId9"/>
    <p:sldId id="310" r:id="rId10"/>
    <p:sldId id="305" r:id="rId11"/>
    <p:sldId id="282" r:id="rId12"/>
    <p:sldId id="285" r:id="rId13"/>
    <p:sldId id="307" r:id="rId14"/>
    <p:sldId id="314" r:id="rId15"/>
    <p:sldId id="318" r:id="rId16"/>
    <p:sldId id="322" r:id="rId17"/>
    <p:sldId id="268" r:id="rId18"/>
    <p:sldId id="271" r:id="rId19"/>
    <p:sldId id="317" r:id="rId20"/>
    <p:sldId id="315" r:id="rId21"/>
    <p:sldId id="325" r:id="rId22"/>
    <p:sldId id="327" r:id="rId23"/>
    <p:sldId id="323" r:id="rId24"/>
    <p:sldId id="316" r:id="rId25"/>
    <p:sldId id="319" r:id="rId26"/>
    <p:sldId id="320" r:id="rId27"/>
    <p:sldId id="321" r:id="rId28"/>
    <p:sldId id="326" r:id="rId29"/>
    <p:sldId id="324"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p:scale>
          <a:sx n="53" d="100"/>
          <a:sy n="53" d="100"/>
        </p:scale>
        <p:origin x="1176" y="264"/>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1/15/2024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5" Type="http://schemas.openxmlformats.org/officeDocument/2006/relationships/image" Target="../media/image11.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5" Type="http://schemas.openxmlformats.org/officeDocument/2006/relationships/image" Target="../media/image11.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Analysis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POINT</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POINT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414231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t>BEV vs. PHEV</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solidFill>
                  <a:schemeClr val="bg2">
                    <a:lumMod val="75000"/>
                  </a:schemeClr>
                </a:solidFill>
              </a:rPr>
              <a:t>Charging Stations</a:t>
            </a:r>
          </a:p>
        </p:txBody>
      </p:sp>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solidFill>
                  <a:schemeClr val="bg2">
                    <a:lumMod val="75000"/>
                  </a:schemeClr>
                </a:solidFill>
              </a:rPr>
              <a:t>Population Density</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374133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6172557" y="1718402"/>
            <a:ext cx="2286000" cy="3566160"/>
          </a:xfrm>
        </p:spPr>
      </p:pic>
      <p:pic>
        <p:nvPicPr>
          <p:cNvPr id="26" name="Picture Placeholder 25" descr="Blurred micro image of a street traffic">
            <a:extLst>
              <a:ext uri="{FF2B5EF4-FFF2-40B4-BE49-F238E27FC236}">
                <a16:creationId xmlns:a16="http://schemas.microsoft.com/office/drawing/2014/main" id="{16C7630D-8D9B-23B1-CF6C-9CA937DA7648}"/>
              </a:ext>
            </a:extLst>
          </p:cNvPr>
          <p:cNvPicPr>
            <a:picLocks noGrp="1" noChangeAspect="1"/>
          </p:cNvPicPr>
          <p:nvPr>
            <p:ph type="pic" sz="quarter" idx="22"/>
          </p:nvPr>
        </p:nvPicPr>
        <p:blipFill rotWithShape="1">
          <a:blip r:embed="rId5">
            <a:duotone>
              <a:schemeClr val="accent6">
                <a:shade val="45000"/>
                <a:satMod val="135000"/>
              </a:schemeClr>
              <a:prstClr val="white"/>
            </a:duotone>
          </a:blip>
          <a:srcRect l="32451" t="11" r="24817" b="-11"/>
          <a:stretch/>
        </p:blipFill>
        <p:spPr>
          <a:xfrm>
            <a:off x="8578378" y="1718798"/>
            <a:ext cx="2286000" cy="3566160"/>
          </a:xfrm>
        </p:spPr>
      </p:pic>
    </p:spTree>
    <p:extLst>
      <p:ext uri="{BB962C8B-B14F-4D97-AF65-F5344CB8AC3E}">
        <p14:creationId xmlns:p14="http://schemas.microsoft.com/office/powerpoint/2010/main" val="1536535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EV Ownership by Brand</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B126A158-C624-0198-FCE2-72BFCF447ED4}"/>
              </a:ext>
            </a:extLst>
          </p:cNvPr>
          <p:cNvPicPr>
            <a:picLocks noChangeAspect="1"/>
          </p:cNvPicPr>
          <p:nvPr/>
        </p:nvPicPr>
        <p:blipFill>
          <a:blip r:embed="rId2"/>
          <a:stretch>
            <a:fillRect/>
          </a:stretch>
        </p:blipFill>
        <p:spPr>
          <a:xfrm>
            <a:off x="836613" y="1527888"/>
            <a:ext cx="5044984" cy="4828462"/>
          </a:xfrm>
          <a:prstGeom prst="rect">
            <a:avLst/>
          </a:prstGeom>
        </p:spPr>
      </p:pic>
    </p:spTree>
    <p:extLst>
      <p:ext uri="{BB962C8B-B14F-4D97-AF65-F5344CB8AC3E}">
        <p14:creationId xmlns:p14="http://schemas.microsoft.com/office/powerpoint/2010/main" val="4240924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Tesla Ownership by Model</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718905A6-E180-D815-0361-BA23FDA724D8}"/>
              </a:ext>
            </a:extLst>
          </p:cNvPr>
          <p:cNvPicPr>
            <a:picLocks noChangeAspect="1"/>
          </p:cNvPicPr>
          <p:nvPr/>
        </p:nvPicPr>
        <p:blipFill>
          <a:blip r:embed="rId2"/>
          <a:stretch>
            <a:fillRect/>
          </a:stretch>
        </p:blipFill>
        <p:spPr>
          <a:xfrm>
            <a:off x="1047595" y="1470687"/>
            <a:ext cx="5617899" cy="4794894"/>
          </a:xfrm>
          <a:prstGeom prst="rect">
            <a:avLst/>
          </a:prstGeom>
        </p:spPr>
      </p:pic>
    </p:spTree>
    <p:extLst>
      <p:ext uri="{BB962C8B-B14F-4D97-AF65-F5344CB8AC3E}">
        <p14:creationId xmlns:p14="http://schemas.microsoft.com/office/powerpoint/2010/main" val="3814513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14</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706438" y="2131844"/>
            <a:ext cx="5029200" cy="457200"/>
          </a:xfrm>
        </p:spPr>
        <p:txBody>
          <a:bodyPr>
            <a:normAutofit/>
          </a:bodyPr>
          <a:lstStyle/>
          <a:p>
            <a:r>
              <a:rPr lang="en-US" dirty="0"/>
              <a:t>Percent Purchased by Income Bracket</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2926729117"/>
              </p:ext>
            </p:extLst>
          </p:nvPr>
        </p:nvGraphicFramePr>
        <p:xfrm>
          <a:off x="706438" y="2701756"/>
          <a:ext cx="5157785" cy="2580108"/>
        </p:xfrm>
        <a:graphic>
          <a:graphicData uri="http://schemas.openxmlformats.org/drawingml/2006/table">
            <a:tbl>
              <a:tblPr firstRow="1" bandRow="1">
                <a:tableStyleId>{5A111915-BE36-4E01-A7E5-04B1672EAD32}</a:tableStyleId>
              </a:tblPr>
              <a:tblGrid>
                <a:gridCol w="1031557">
                  <a:extLst>
                    <a:ext uri="{9D8B030D-6E8A-4147-A177-3AD203B41FA5}">
                      <a16:colId xmlns:a16="http://schemas.microsoft.com/office/drawing/2014/main" val="3233966979"/>
                    </a:ext>
                  </a:extLst>
                </a:gridCol>
                <a:gridCol w="1031557">
                  <a:extLst>
                    <a:ext uri="{9D8B030D-6E8A-4147-A177-3AD203B41FA5}">
                      <a16:colId xmlns:a16="http://schemas.microsoft.com/office/drawing/2014/main" val="1158840958"/>
                    </a:ext>
                  </a:extLst>
                </a:gridCol>
                <a:gridCol w="1031557">
                  <a:extLst>
                    <a:ext uri="{9D8B030D-6E8A-4147-A177-3AD203B41FA5}">
                      <a16:colId xmlns:a16="http://schemas.microsoft.com/office/drawing/2014/main" val="1014947327"/>
                    </a:ext>
                  </a:extLst>
                </a:gridCol>
                <a:gridCol w="1031557">
                  <a:extLst>
                    <a:ext uri="{9D8B030D-6E8A-4147-A177-3AD203B41FA5}">
                      <a16:colId xmlns:a16="http://schemas.microsoft.com/office/drawing/2014/main" val="2653728004"/>
                    </a:ext>
                  </a:extLst>
                </a:gridCol>
                <a:gridCol w="1031557">
                  <a:extLst>
                    <a:ext uri="{9D8B030D-6E8A-4147-A177-3AD203B41FA5}">
                      <a16:colId xmlns:a16="http://schemas.microsoft.com/office/drawing/2014/main" val="4218738779"/>
                    </a:ext>
                  </a:extLst>
                </a:gridCol>
              </a:tblGrid>
              <a:tr h="1213110">
                <a:tc>
                  <a:txBody>
                    <a:bodyPr/>
                    <a:lstStyle/>
                    <a:p>
                      <a:endParaRPr lang="en-US" sz="1400" dirty="0"/>
                    </a:p>
                  </a:txBody>
                  <a:tcPr>
                    <a:solidFill>
                      <a:schemeClr val="accent5">
                        <a:lumMod val="60000"/>
                        <a:lumOff val="40000"/>
                      </a:schemeClr>
                    </a:solidFill>
                  </a:tcPr>
                </a:tc>
                <a:tc>
                  <a:txBody>
                    <a:bodyPr/>
                    <a:lstStyle/>
                    <a:p>
                      <a:pPr algn="ctr"/>
                      <a:r>
                        <a:rPr lang="en-US" sz="1400" dirty="0">
                          <a:solidFill>
                            <a:schemeClr val="tx1"/>
                          </a:solidFill>
                        </a:rPr>
                        <a:t>Bracket 1</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Bracket 2</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Bracket 3</a:t>
                      </a:r>
                      <a:endParaRPr lang="ru-RU" sz="1400" dirty="0">
                        <a:solidFill>
                          <a:schemeClr val="tx1"/>
                        </a:solidFill>
                      </a:endParaRPr>
                    </a:p>
                  </a:txBody>
                  <a:tcPr marL="95186" marR="95186" marT="47593" marB="47593" anchor="ctr">
                    <a:solidFill>
                      <a:schemeClr val="accent5">
                        <a:lumMod val="60000"/>
                        <a:lumOff val="40000"/>
                      </a:schemeClr>
                    </a:solidFill>
                  </a:tcPr>
                </a:tc>
                <a:tc>
                  <a:txBody>
                    <a:bodyPr/>
                    <a:lstStyle/>
                    <a:p>
                      <a:pPr algn="ctr"/>
                      <a:r>
                        <a:rPr lang="en-US" sz="1400" dirty="0">
                          <a:solidFill>
                            <a:schemeClr val="tx1"/>
                          </a:solidFill>
                        </a:rPr>
                        <a:t>Bracket 4</a:t>
                      </a:r>
                      <a:endParaRPr lang="ru-RU" sz="1400" dirty="0">
                        <a:solidFill>
                          <a:schemeClr val="tx1"/>
                        </a:solidFill>
                      </a:endParaRPr>
                    </a:p>
                  </a:txBody>
                  <a:tcPr marL="95186" marR="95186" marT="47593" marB="47593" anchor="ctr">
                    <a:solidFill>
                      <a:schemeClr val="accent5">
                        <a:lumMod val="60000"/>
                        <a:lumOff val="40000"/>
                      </a:schemeClr>
                    </a:solidFill>
                  </a:tcPr>
                </a:tc>
                <a:extLst>
                  <a:ext uri="{0D108BD9-81ED-4DB2-BD59-A6C34878D82A}">
                    <a16:rowId xmlns:a16="http://schemas.microsoft.com/office/drawing/2014/main" val="3213590700"/>
                  </a:ext>
                </a:extLst>
              </a:tr>
              <a:tr h="683499">
                <a:tc>
                  <a:txBody>
                    <a:bodyPr/>
                    <a:lstStyle/>
                    <a:p>
                      <a:pPr algn="ctr"/>
                      <a:r>
                        <a:rPr lang="en-US" sz="1400" dirty="0"/>
                        <a:t>BEV</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683499">
                <a:tc>
                  <a:txBody>
                    <a:bodyPr/>
                    <a:lstStyle/>
                    <a:p>
                      <a:pPr algn="ctr"/>
                      <a:r>
                        <a:rPr lang="en-US" sz="1400" dirty="0"/>
                        <a:t>PHEV</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bl>
          </a:graphicData>
        </a:graphic>
      </p:graphicFrame>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sp>
        <p:nvSpPr>
          <p:cNvPr id="15" name="Content Placeholder 14">
            <a:extLst>
              <a:ext uri="{FF2B5EF4-FFF2-40B4-BE49-F238E27FC236}">
                <a16:creationId xmlns:a16="http://schemas.microsoft.com/office/drawing/2014/main" id="{A1DA8186-C107-77B8-B11B-31A552EB13D8}"/>
              </a:ext>
            </a:extLst>
          </p:cNvPr>
          <p:cNvSpPr txBox="1">
            <a:spLocks/>
          </p:cNvSpPr>
          <p:nvPr/>
        </p:nvSpPr>
        <p:spPr>
          <a:xfrm>
            <a:off x="8342481" y="3504531"/>
            <a:ext cx="2534068" cy="659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VISUAL</a:t>
            </a:r>
          </a:p>
        </p:txBody>
      </p:sp>
    </p:spTree>
    <p:extLst>
      <p:ext uri="{BB962C8B-B14F-4D97-AF65-F5344CB8AC3E}">
        <p14:creationId xmlns:p14="http://schemas.microsoft.com/office/powerpoint/2010/main" val="460935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BEV vs. PHEV Analysis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POINT</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POINT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solidFill>
                  <a:schemeClr val="bg2">
                    <a:lumMod val="75000"/>
                  </a:schemeClr>
                </a:solidFill>
              </a:rPr>
              <a:t>BEV vs. PHEV</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t>Charging Stations</a:t>
            </a:r>
          </a:p>
        </p:txBody>
      </p:sp>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solidFill>
                  <a:schemeClr val="bg2">
                    <a:lumMod val="75000"/>
                  </a:schemeClr>
                </a:solidFill>
              </a:rPr>
              <a:t>Population Density</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374133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6172557" y="1718402"/>
            <a:ext cx="2286000" cy="3566160"/>
          </a:xfrm>
        </p:spPr>
      </p:pic>
      <p:pic>
        <p:nvPicPr>
          <p:cNvPr id="26" name="Picture Placeholder 25" descr="Blurred micro image of a street traffic">
            <a:extLst>
              <a:ext uri="{FF2B5EF4-FFF2-40B4-BE49-F238E27FC236}">
                <a16:creationId xmlns:a16="http://schemas.microsoft.com/office/drawing/2014/main" id="{16C7630D-8D9B-23B1-CF6C-9CA937DA7648}"/>
              </a:ext>
            </a:extLst>
          </p:cNvPr>
          <p:cNvPicPr>
            <a:picLocks noGrp="1" noChangeAspect="1"/>
          </p:cNvPicPr>
          <p:nvPr>
            <p:ph type="pic" sz="quarter" idx="22"/>
          </p:nvPr>
        </p:nvPicPr>
        <p:blipFill rotWithShape="1">
          <a:blip r:embed="rId5">
            <a:duotone>
              <a:schemeClr val="accent6">
                <a:shade val="45000"/>
                <a:satMod val="135000"/>
              </a:schemeClr>
              <a:prstClr val="white"/>
            </a:duotone>
          </a:blip>
          <a:srcRect l="32451" t="11" r="24817" b="-11"/>
          <a:stretch/>
        </p:blipFill>
        <p:spPr>
          <a:xfrm>
            <a:off x="8578378" y="1718798"/>
            <a:ext cx="2286000" cy="3566160"/>
          </a:xfrm>
        </p:spPr>
      </p:pic>
    </p:spTree>
    <p:extLst>
      <p:ext uri="{BB962C8B-B14F-4D97-AF65-F5344CB8AC3E}">
        <p14:creationId xmlns:p14="http://schemas.microsoft.com/office/powerpoint/2010/main" val="860152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 Visualization</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spTree>
    <p:extLst>
      <p:ext uri="{BB962C8B-B14F-4D97-AF65-F5344CB8AC3E}">
        <p14:creationId xmlns:p14="http://schemas.microsoft.com/office/powerpoint/2010/main" val="347010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Charging Stations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19</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6AC4D0E4-FCA3-1FDA-FE13-5152F147C469}"/>
              </a:ext>
            </a:extLst>
          </p:cNvPr>
          <p:cNvPicPr>
            <a:picLocks noChangeAspect="1"/>
          </p:cNvPicPr>
          <p:nvPr/>
        </p:nvPicPr>
        <p:blipFill>
          <a:blip r:embed="rId2"/>
          <a:stretch>
            <a:fillRect/>
          </a:stretch>
        </p:blipFill>
        <p:spPr>
          <a:xfrm>
            <a:off x="1047596" y="1415993"/>
            <a:ext cx="6941372" cy="5054969"/>
          </a:xfrm>
          <a:prstGeom prst="rect">
            <a:avLst/>
          </a:prstGeom>
        </p:spPr>
      </p:pic>
    </p:spTree>
    <p:extLst>
      <p:ext uri="{BB962C8B-B14F-4D97-AF65-F5344CB8AC3E}">
        <p14:creationId xmlns:p14="http://schemas.microsoft.com/office/powerpoint/2010/main" val="125488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6460759" y="4687863"/>
            <a:ext cx="5029200" cy="1463040"/>
          </a:xfrm>
        </p:spPr>
        <p:txBody>
          <a:bodyPr anchor="ctr">
            <a:normAutofit/>
          </a:bodyPr>
          <a:lstStyle/>
          <a:p>
            <a:r>
              <a:rPr lang="en-US" dirty="0"/>
              <a:t>UPDATE</a:t>
            </a: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Analysis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Four</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solidFill>
                  <a:schemeClr val="bg2">
                    <a:lumMod val="75000"/>
                  </a:schemeClr>
                </a:solidFill>
              </a:rPr>
              <a:t>BEV vs. PHEV</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solidFill>
                  <a:schemeClr val="bg2">
                    <a:lumMod val="75000"/>
                  </a:schemeClr>
                </a:solidFill>
              </a:rPr>
              <a:t>Charging Stations</a:t>
            </a:r>
          </a:p>
        </p:txBody>
      </p:sp>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t>Population Density</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374133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6172557" y="1718402"/>
            <a:ext cx="2286000" cy="3566160"/>
          </a:xfrm>
        </p:spPr>
      </p:pic>
      <p:pic>
        <p:nvPicPr>
          <p:cNvPr id="26" name="Picture Placeholder 25" descr="Blurred micro image of a street traffic">
            <a:extLst>
              <a:ext uri="{FF2B5EF4-FFF2-40B4-BE49-F238E27FC236}">
                <a16:creationId xmlns:a16="http://schemas.microsoft.com/office/drawing/2014/main" id="{16C7630D-8D9B-23B1-CF6C-9CA937DA7648}"/>
              </a:ext>
            </a:extLst>
          </p:cNvPr>
          <p:cNvPicPr>
            <a:picLocks noGrp="1" noChangeAspect="1"/>
          </p:cNvPicPr>
          <p:nvPr>
            <p:ph type="pic" sz="quarter" idx="22"/>
          </p:nvPr>
        </p:nvPicPr>
        <p:blipFill rotWithShape="1">
          <a:blip r:embed="rId5"/>
          <a:srcRect l="32451" t="11" r="24817" b="-11"/>
          <a:stretch/>
        </p:blipFill>
        <p:spPr>
          <a:xfrm>
            <a:off x="8578378" y="1718798"/>
            <a:ext cx="2286000" cy="3566160"/>
          </a:xfrm>
        </p:spPr>
      </p:pic>
    </p:spTree>
    <p:extLst>
      <p:ext uri="{BB962C8B-B14F-4D97-AF65-F5344CB8AC3E}">
        <p14:creationId xmlns:p14="http://schemas.microsoft.com/office/powerpoint/2010/main" val="657306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TO BE ADDED</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2"/>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Zip Code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3CEFC55D-8E6C-545A-7562-6F10A0C7FFDA}"/>
              </a:ext>
            </a:extLst>
          </p:cNvPr>
          <p:cNvPicPr>
            <a:picLocks noChangeAspect="1"/>
          </p:cNvPicPr>
          <p:nvPr/>
        </p:nvPicPr>
        <p:blipFill rotWithShape="1">
          <a:blip r:embed="rId2"/>
          <a:srcRect l="3073"/>
          <a:stretch/>
        </p:blipFill>
        <p:spPr>
          <a:xfrm>
            <a:off x="1162072" y="1533051"/>
            <a:ext cx="5424766" cy="4556856"/>
          </a:xfrm>
          <a:prstGeom prst="rect">
            <a:avLst/>
          </a:prstGeom>
        </p:spPr>
      </p:pic>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BE ADDED</a:t>
            </a:r>
            <a:endParaRPr lang="en-US" dirty="0"/>
          </a:p>
        </p:txBody>
      </p:sp>
    </p:spTree>
    <p:extLst>
      <p:ext uri="{BB962C8B-B14F-4D97-AF65-F5344CB8AC3E}">
        <p14:creationId xmlns:p14="http://schemas.microsoft.com/office/powerpoint/2010/main" val="2575494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24</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BE ADDED</a:t>
            </a:r>
            <a:endParaRPr lang="en-US" dirty="0"/>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2"/>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Population</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25</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BE ADDED</a:t>
            </a:r>
            <a:endParaRPr lang="en-US" dirty="0"/>
          </a:p>
        </p:txBody>
      </p:sp>
      <p:pic>
        <p:nvPicPr>
          <p:cNvPr id="5" name="Picture 4">
            <a:extLst>
              <a:ext uri="{FF2B5EF4-FFF2-40B4-BE49-F238E27FC236}">
                <a16:creationId xmlns:a16="http://schemas.microsoft.com/office/drawing/2014/main" id="{781A310A-6B32-BFBB-AE75-BCD72A9E86CA}"/>
              </a:ext>
            </a:extLst>
          </p:cNvPr>
          <p:cNvPicPr>
            <a:picLocks noChangeAspect="1"/>
          </p:cNvPicPr>
          <p:nvPr/>
        </p:nvPicPr>
        <p:blipFill>
          <a:blip r:embed="rId2"/>
          <a:stretch>
            <a:fillRect/>
          </a:stretch>
        </p:blipFill>
        <p:spPr>
          <a:xfrm>
            <a:off x="1073238" y="1535639"/>
            <a:ext cx="6687130" cy="4845745"/>
          </a:xfrm>
          <a:prstGeom prst="rect">
            <a:avLst/>
          </a:prstGeom>
        </p:spPr>
      </p:pic>
    </p:spTree>
    <p:extLst>
      <p:ext uri="{BB962C8B-B14F-4D97-AF65-F5344CB8AC3E}">
        <p14:creationId xmlns:p14="http://schemas.microsoft.com/office/powerpoint/2010/main" val="3983144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Population Density Analysis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POINT</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POINT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9942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BEV vs. PHEV</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5" name="Text Placeholder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a:lstStyle/>
          <a:p>
            <a:r>
              <a:rPr lang="en-US" dirty="0"/>
              <a:t>Population Density</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114800" cy="914400"/>
          </a:xfrm>
        </p:spPr>
        <p:txBody>
          <a:bodyPr/>
          <a:lstStyle/>
          <a:p>
            <a:r>
              <a:rPr lang="en-US" dirty="0"/>
              <a:t>Is there a strong correlation between the number of EV charging stations in an area, and EV ownership?</a:t>
            </a:r>
          </a:p>
        </p:txBody>
      </p:sp>
      <p:sp>
        <p:nvSpPr>
          <p:cNvPr id="17" name="Text Placeholder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114800" cy="914400"/>
          </a:xfrm>
        </p:spPr>
        <p:txBody>
          <a:bodyPr/>
          <a:lstStyle/>
          <a:p>
            <a:r>
              <a:rPr lang="en-US" dirty="0"/>
              <a:t>How does the population density of an area effect its EV ownership?</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a:lstStyle/>
          <a:p>
            <a:r>
              <a:rPr lang="en-US" dirty="0"/>
              <a:t>TO BE ADDED</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893053"/>
            <a:ext cx="2286000" cy="457200"/>
          </a:xfrm>
        </p:spPr>
        <p:txBody>
          <a:bodyPr vert="horz" lIns="91440" tIns="45720" rIns="91440" bIns="45720" rtlCol="0" anchor="b">
            <a:normAutofit/>
          </a:bodyPr>
          <a:lstStyle/>
          <a:p>
            <a:r>
              <a:rPr lang="en-ZA" dirty="0"/>
              <a:t>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368970"/>
            <a:ext cx="2286000" cy="1371600"/>
          </a:xfrm>
        </p:spPr>
        <p:txBody>
          <a:bodyPr/>
          <a:lstStyle/>
          <a:p>
            <a:r>
              <a:rPr lang="en-ZA" dirty="0"/>
              <a:t>XXX</a:t>
            </a: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843877"/>
            <a:ext cx="2286000" cy="457200"/>
          </a:xfrm>
        </p:spPr>
        <p:txBody>
          <a:bodyPr>
            <a:normAutofit/>
          </a:bodyPr>
          <a:lstStyle/>
          <a:p>
            <a:r>
              <a:rPr lang="en-ZA" dirty="0"/>
              <a:t>Counties</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7" y="4319794"/>
            <a:ext cx="2286000" cy="1371600"/>
          </a:xfrm>
        </p:spPr>
        <p:txBody>
          <a:bodyPr/>
          <a:lstStyle/>
          <a:p>
            <a:r>
              <a:rPr lang="en-ZA" dirty="0"/>
              <a:t>XXX</a:t>
            </a:r>
          </a:p>
          <a:p>
            <a:endParaRPr lang="en-US" dirty="0"/>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3457506" y="1893053"/>
            <a:ext cx="2286000" cy="457200"/>
          </a:xfrm>
        </p:spPr>
        <p:txBody>
          <a:bodyPr>
            <a:normAutofit/>
          </a:bodyPr>
          <a:lstStyle/>
          <a:p>
            <a:r>
              <a:rPr lang="en-ZA" dirty="0"/>
              <a:t>N zip codes</a:t>
            </a:r>
            <a:endParaRPr lang="en-US" dirty="0"/>
          </a:p>
        </p:txBody>
      </p:sp>
      <p:sp>
        <p:nvSpPr>
          <p:cNvPr id="11" name="Text Placeholder 10">
            <a:extLst>
              <a:ext uri="{FF2B5EF4-FFF2-40B4-BE49-F238E27FC236}">
                <a16:creationId xmlns:a16="http://schemas.microsoft.com/office/drawing/2014/main" id="{0374AEC8-628D-47F9-86A0-CB3CACB4A8E3}"/>
              </a:ext>
            </a:extLst>
          </p:cNvPr>
          <p:cNvSpPr>
            <a:spLocks noGrp="1"/>
          </p:cNvSpPr>
          <p:nvPr>
            <p:ph type="body" sz="quarter" idx="15"/>
          </p:nvPr>
        </p:nvSpPr>
        <p:spPr>
          <a:xfrm>
            <a:off x="3457506" y="2355956"/>
            <a:ext cx="2286000" cy="1371600"/>
          </a:xfrm>
        </p:spPr>
        <p:txBody>
          <a:bodyPr/>
          <a:lstStyle/>
          <a:p>
            <a:r>
              <a:rPr lang="en-ZA" dirty="0"/>
              <a:t>XXX</a:t>
            </a:r>
          </a:p>
        </p:txBody>
      </p:sp>
      <p:sp>
        <p:nvSpPr>
          <p:cNvPr id="13" name="Text Placeholder 12">
            <a:extLst>
              <a:ext uri="{FF2B5EF4-FFF2-40B4-BE49-F238E27FC236}">
                <a16:creationId xmlns:a16="http://schemas.microsoft.com/office/drawing/2014/main" id="{F10B5059-BFFF-4CC7-8E57-9456D9CD008B}"/>
              </a:ext>
            </a:extLst>
          </p:cNvPr>
          <p:cNvSpPr>
            <a:spLocks noGrp="1"/>
          </p:cNvSpPr>
          <p:nvPr>
            <p:ph type="body" sz="quarter" idx="17"/>
          </p:nvPr>
        </p:nvSpPr>
        <p:spPr>
          <a:xfrm>
            <a:off x="3467501" y="3843877"/>
            <a:ext cx="2286000" cy="457200"/>
          </a:xfrm>
        </p:spPr>
        <p:txBody>
          <a:bodyPr>
            <a:normAutofit/>
          </a:bodyPr>
          <a:lstStyle/>
          <a:p>
            <a:r>
              <a:rPr lang="en-ZA" dirty="0"/>
              <a:t>Etc</a:t>
            </a:r>
            <a:endParaRPr lang="en-US" dirty="0"/>
          </a:p>
        </p:txBody>
      </p:sp>
      <p:sp>
        <p:nvSpPr>
          <p:cNvPr id="15" name="Text Placeholder 14">
            <a:extLst>
              <a:ext uri="{FF2B5EF4-FFF2-40B4-BE49-F238E27FC236}">
                <a16:creationId xmlns:a16="http://schemas.microsoft.com/office/drawing/2014/main" id="{83D922AF-D51F-457C-A9BE-B8F0999CF0F6}"/>
              </a:ext>
            </a:extLst>
          </p:cNvPr>
          <p:cNvSpPr>
            <a:spLocks noGrp="1"/>
          </p:cNvSpPr>
          <p:nvPr>
            <p:ph type="body" sz="quarter" idx="19"/>
          </p:nvPr>
        </p:nvSpPr>
        <p:spPr>
          <a:xfrm>
            <a:off x="3467501" y="4306780"/>
            <a:ext cx="2286000" cy="1371600"/>
          </a:xfrm>
        </p:spPr>
        <p:txBody>
          <a:bodyPr/>
          <a:lstStyle/>
          <a:p>
            <a:r>
              <a:rPr lang="en-ZA" dirty="0"/>
              <a:t>XXX</a:t>
            </a:r>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062164"/>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59468" y="2555875"/>
            <a:ext cx="4953000" cy="3159125"/>
          </a:xfrm>
        </p:spPr>
        <p:txBody>
          <a:bodyPr vert="horz" lIns="91440" tIns="45720" rIns="91440" bIns="45720" rtlCol="0" anchor="t">
            <a:normAutofit/>
          </a:bodyPr>
          <a:lstStyle/>
          <a:p>
            <a:r>
              <a:rPr lang="en-ZA" dirty="0"/>
              <a:t>TO BE WRITTEN</a:t>
            </a:r>
            <a:endParaRPr lang="en-ZA" noProof="1"/>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3754036" y="5360195"/>
            <a:ext cx="2286000" cy="365125"/>
          </a:xfrm>
        </p:spPr>
        <p:txBody>
          <a:bodyPr/>
          <a:lstStyle/>
          <a:p>
            <a:r>
              <a:rPr lang="en-US" dirty="0">
                <a:solidFill>
                  <a:schemeClr val="bg2">
                    <a:lumMod val="75000"/>
                  </a:schemeClr>
                </a:solidFill>
              </a:rPr>
              <a:t>BEV vs. PHEV</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6172557" y="5360195"/>
            <a:ext cx="2286000" cy="365125"/>
          </a:xfrm>
        </p:spPr>
        <p:txBody>
          <a:bodyPr/>
          <a:lstStyle/>
          <a:p>
            <a:r>
              <a:rPr lang="en-US" dirty="0">
                <a:solidFill>
                  <a:schemeClr val="bg2">
                    <a:lumMod val="75000"/>
                  </a:schemeClr>
                </a:solidFill>
              </a:rPr>
              <a:t>Charging Stations</a:t>
            </a:r>
          </a:p>
        </p:txBody>
      </p:sp>
      <p:sp>
        <p:nvSpPr>
          <p:cNvPr id="21" name="Text Placeholder 20">
            <a:extLst>
              <a:ext uri="{FF2B5EF4-FFF2-40B4-BE49-F238E27FC236}">
                <a16:creationId xmlns:a16="http://schemas.microsoft.com/office/drawing/2014/main" id="{6B03A645-5227-4E0C-A93D-300D66A54FDB}"/>
              </a:ext>
            </a:extLst>
          </p:cNvPr>
          <p:cNvSpPr>
            <a:spLocks noGrp="1"/>
          </p:cNvSpPr>
          <p:nvPr>
            <p:ph type="body" sz="quarter" idx="23"/>
          </p:nvPr>
        </p:nvSpPr>
        <p:spPr>
          <a:xfrm>
            <a:off x="8578378" y="5360195"/>
            <a:ext cx="2286000" cy="365125"/>
          </a:xfrm>
        </p:spPr>
        <p:txBody>
          <a:bodyPr/>
          <a:lstStyle/>
          <a:p>
            <a:r>
              <a:rPr lang="en-US" dirty="0">
                <a:solidFill>
                  <a:schemeClr val="bg2">
                    <a:lumMod val="75000"/>
                  </a:schemeClr>
                </a:solidFill>
              </a:rPr>
              <a:t>Population Density</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374133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6172557" y="1718402"/>
            <a:ext cx="2286000" cy="3566160"/>
          </a:xfrm>
        </p:spPr>
      </p:pic>
      <p:pic>
        <p:nvPicPr>
          <p:cNvPr id="26" name="Picture Placeholder 25" descr="Blurred micro image of a street traffic">
            <a:extLst>
              <a:ext uri="{FF2B5EF4-FFF2-40B4-BE49-F238E27FC236}">
                <a16:creationId xmlns:a16="http://schemas.microsoft.com/office/drawing/2014/main" id="{16C7630D-8D9B-23B1-CF6C-9CA937DA7648}"/>
              </a:ext>
            </a:extLst>
          </p:cNvPr>
          <p:cNvPicPr>
            <a:picLocks noGrp="1" noChangeAspect="1"/>
          </p:cNvPicPr>
          <p:nvPr>
            <p:ph type="pic" sz="quarter" idx="22"/>
          </p:nvPr>
        </p:nvPicPr>
        <p:blipFill rotWithShape="1">
          <a:blip r:embed="rId5">
            <a:duotone>
              <a:schemeClr val="accent6">
                <a:shade val="45000"/>
                <a:satMod val="135000"/>
              </a:schemeClr>
              <a:prstClr val="white"/>
            </a:duotone>
          </a:blip>
          <a:srcRect l="32451" t="11" r="24817" b="-11"/>
          <a:stretch/>
        </p:blipFill>
        <p:spPr>
          <a:xfrm>
            <a:off x="8578378" y="1718798"/>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Stacks of gold coins">
            <a:extLst>
              <a:ext uri="{FF2B5EF4-FFF2-40B4-BE49-F238E27FC236}">
                <a16:creationId xmlns:a16="http://schemas.microsoft.com/office/drawing/2014/main" id="{4DCEF651-A9FD-664B-2042-BE6EC5AC4DE7}"/>
              </a:ext>
            </a:extLst>
          </p:cNvPr>
          <p:cNvPicPr>
            <a:picLocks noChangeAspect="1"/>
          </p:cNvPicPr>
          <p:nvPr/>
        </p:nvPicPr>
        <p:blipFill>
          <a:blip r:embed="rId2"/>
          <a:stretch>
            <a:fillRect/>
          </a:stretch>
        </p:blipFill>
        <p:spPr>
          <a:xfrm>
            <a:off x="8610600" y="643221"/>
            <a:ext cx="3526568" cy="6078254"/>
          </a:xfrm>
          <a:prstGeom prst="rect">
            <a:avLst/>
          </a:prstGeom>
          <a:noFill/>
        </p:spPr>
      </p:pic>
      <p:sp>
        <p:nvSpPr>
          <p:cNvPr id="2" name="Title 1">
            <a:extLst>
              <a:ext uri="{FF2B5EF4-FFF2-40B4-BE49-F238E27FC236}">
                <a16:creationId xmlns:a16="http://schemas.microsoft.com/office/drawing/2014/main" id="{1A69AB68-AAD3-4F45-941A-BD76631A9FC7}"/>
              </a:ext>
            </a:extLst>
          </p:cNvPr>
          <p:cNvSpPr>
            <a:spLocks noGrp="1"/>
          </p:cNvSpPr>
          <p:nvPr>
            <p:ph type="title"/>
          </p:nvPr>
        </p:nvSpPr>
        <p:spPr>
          <a:xfrm>
            <a:off x="838200" y="365125"/>
            <a:ext cx="10515600" cy="1325563"/>
          </a:xfrm>
        </p:spPr>
        <p:txBody>
          <a:bodyPr anchor="ctr">
            <a:normAutofit/>
          </a:bodyPr>
          <a:lstStyle/>
          <a:p>
            <a:r>
              <a:rPr lang="en-US" dirty="0"/>
              <a:t>Income Analysis - Charts</a:t>
            </a:r>
          </a:p>
        </p:txBody>
      </p:sp>
      <p:sp>
        <p:nvSpPr>
          <p:cNvPr id="122" name="Date Placeholder 121">
            <a:extLst>
              <a:ext uri="{FF2B5EF4-FFF2-40B4-BE49-F238E27FC236}">
                <a16:creationId xmlns:a16="http://schemas.microsoft.com/office/drawing/2014/main" id="{145491AF-B0E3-45E3-B13B-B845A699B65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endParaRPr lang="en-US"/>
          </a:p>
        </p:txBody>
      </p:sp>
      <p:sp>
        <p:nvSpPr>
          <p:cNvPr id="85" name="Footer Placeholder 84">
            <a:extLst>
              <a:ext uri="{FF2B5EF4-FFF2-40B4-BE49-F238E27FC236}">
                <a16:creationId xmlns:a16="http://schemas.microsoft.com/office/drawing/2014/main" id="{6DE2BCA7-4090-47C3-9FBB-639DF1D9AA64}"/>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endParaRPr lang="en-ZA"/>
          </a:p>
        </p:txBody>
      </p:sp>
      <p:sp>
        <p:nvSpPr>
          <p:cNvPr id="86" name="Slide Number Placeholder 85">
            <a:extLst>
              <a:ext uri="{FF2B5EF4-FFF2-40B4-BE49-F238E27FC236}">
                <a16:creationId xmlns:a16="http://schemas.microsoft.com/office/drawing/2014/main" id="{38FA7F94-C624-41F7-9020-8AA1485E2AC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9</a:t>
            </a:fld>
            <a:endParaRPr lang="en-ZA"/>
          </a:p>
        </p:txBody>
      </p:sp>
      <p:sp>
        <p:nvSpPr>
          <p:cNvPr id="29" name="Content Placeholder 2">
            <a:extLst>
              <a:ext uri="{FF2B5EF4-FFF2-40B4-BE49-F238E27FC236}">
                <a16:creationId xmlns:a16="http://schemas.microsoft.com/office/drawing/2014/main" id="{A1167D08-45BE-A2FC-AA27-0FA851CAB801}"/>
              </a:ext>
            </a:extLst>
          </p:cNvPr>
          <p:cNvSpPr txBox="1">
            <a:spLocks/>
          </p:cNvSpPr>
          <p:nvPr/>
        </p:nvSpPr>
        <p:spPr>
          <a:xfrm>
            <a:off x="952500" y="1690688"/>
            <a:ext cx="4953000" cy="3159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TO BE ADDED</a:t>
            </a:r>
          </a:p>
          <a:p>
            <a:pPr lvl="1"/>
            <a:r>
              <a:rPr lang="en-ZA" dirty="0"/>
              <a:t>Percent EV owned by income</a:t>
            </a:r>
          </a:p>
          <a:p>
            <a:pPr lvl="1"/>
            <a:r>
              <a:rPr lang="en-ZA" dirty="0"/>
              <a:t>Percent of Make,  Make and Model EV owned by income</a:t>
            </a:r>
          </a:p>
          <a:p>
            <a:pPr lvl="1"/>
            <a:endParaRPr lang="en-ZA" noProof="1"/>
          </a:p>
          <a:p>
            <a:endParaRPr lang="en-US" dirty="0"/>
          </a:p>
        </p:txBody>
      </p:sp>
    </p:spTree>
    <p:extLst>
      <p:ext uri="{BB962C8B-B14F-4D97-AF65-F5344CB8AC3E}">
        <p14:creationId xmlns:p14="http://schemas.microsoft.com/office/powerpoint/2010/main" val="2216454182"/>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1465</TotalTime>
  <Words>678</Words>
  <Application>Microsoft Office PowerPoint</Application>
  <PresentationFormat>Widescreen</PresentationFormat>
  <Paragraphs>202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Bodoni MT</vt:lpstr>
      <vt:lpstr>Calibri</vt:lpstr>
      <vt:lpstr>Source Sans Pro Light</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Income Analysis - Charts</vt:lpstr>
      <vt:lpstr>Income Analysis - Notes</vt:lpstr>
      <vt:lpstr>Section Two</vt:lpstr>
      <vt:lpstr>EV Ownership by Brand</vt:lpstr>
      <vt:lpstr>Tesla Ownership by Model</vt:lpstr>
      <vt:lpstr>BEV and PHEV Ownership</vt:lpstr>
      <vt:lpstr>Ownership by Income</vt:lpstr>
      <vt:lpstr>BEV vs. PHEV Analysis - Notes</vt:lpstr>
      <vt:lpstr>Section Three</vt:lpstr>
      <vt:lpstr>Charging Station Visualization</vt:lpstr>
      <vt:lpstr>Ownership by Charging Stations</vt:lpstr>
      <vt:lpstr>Charging Station Analysis - Notes</vt:lpstr>
      <vt:lpstr>Section Four</vt:lpstr>
      <vt:lpstr>Ownership by County</vt:lpstr>
      <vt:lpstr>Ownership by Zip Code</vt:lpstr>
      <vt:lpstr>Ownership by City</vt:lpstr>
      <vt:lpstr>Ownership by Population</vt:lpstr>
      <vt:lpstr>Population Density Analysis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5</cp:revision>
  <dcterms:created xsi:type="dcterms:W3CDTF">2024-01-15T20:22:32Z</dcterms:created>
  <dcterms:modified xsi:type="dcterms:W3CDTF">2024-01-16T20:48:26Z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